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05" r:id="rId4"/>
    <p:sldId id="306" r:id="rId5"/>
    <p:sldId id="312" r:id="rId6"/>
    <p:sldId id="319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2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  <a:srgbClr val="000099"/>
    <a:srgbClr val="008000"/>
    <a:srgbClr val="FFCC66"/>
    <a:srgbClr val="5D49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42" autoAdjust="0"/>
    <p:restoredTop sz="94660"/>
  </p:normalViewPr>
  <p:slideViewPr>
    <p:cSldViewPr>
      <p:cViewPr>
        <p:scale>
          <a:sx n="94" d="100"/>
          <a:sy n="94" d="100"/>
        </p:scale>
        <p:origin x="360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005BC-4A7A-43A9-833C-D749F5DB8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92D050"/>
            </a:gs>
            <a:gs pos="95000">
              <a:schemeClr val="accent1">
                <a:shade val="67500"/>
                <a:satMod val="115000"/>
                <a:alpha val="16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vospitatelivsexgorodov.3bb.ru/click.php?http://uploads.ru/Dh5jg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GhH8J.png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://vospitatelivsexgorodov.3bb.ru/click.php?http://uploads.ru/4RoB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inYs6.png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vospitatelivsexgorodov.3bb.ru/click.php?http://uploads.ru/2Yv6c.png" TargetMode="Externa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Awgqy.png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vospitatelivsexgorodov.3bb.ru/click.php?http://uploads.ru/2Yv6c.p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образования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pic>
        <p:nvPicPr>
          <p:cNvPr id="11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  <p:pic>
        <p:nvPicPr>
          <p:cNvPr id="6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328" y="0"/>
            <a:ext cx="914832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17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4294967295"/>
          </p:nvPr>
        </p:nvSpPr>
        <p:spPr>
          <a:xfrm>
            <a:off x="685800" y="304800"/>
            <a:ext cx="8294688" cy="6172200"/>
          </a:xfrm>
        </p:spPr>
        <p:txBody>
          <a:bodyPr lIns="182880" tIns="91440"/>
          <a:lstStyle/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ru-RU" sz="2600" b="1" smtClean="0">
                <a:solidFill>
                  <a:srgbClr val="6600CC"/>
                </a:solidFill>
                <a:latin typeface="Arial" charset="0"/>
              </a:rPr>
              <a:t>ФЗ № 273 (2012г.)</a:t>
            </a: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ru-RU" sz="2600" b="1" smtClean="0">
                <a:solidFill>
                  <a:schemeClr val="tx2"/>
                </a:solidFill>
              </a:rPr>
              <a:t>Статья 44. Права, обязанности и ответственность в сфере образования родителей (законных представителей) несовершеннолетних обучающихся.</a:t>
            </a: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1. Родители (законные представители) несовершеннолетних обучающихся имеют </a:t>
            </a:r>
            <a:r>
              <a:rPr lang="ru-RU" sz="2000" b="1" smtClean="0"/>
              <a:t>преимущественное право на обучение и воспитание детей </a:t>
            </a:r>
            <a:r>
              <a:rPr lang="ru-RU" sz="2000" smtClean="0"/>
              <a:t>перед всеми другими лицами. Они </a:t>
            </a:r>
            <a:r>
              <a:rPr lang="ru-RU" sz="2000" b="1" smtClean="0"/>
              <a:t>обязаны заложить основы физического, нравственного и интеллектуального развития личности ребенка.</a:t>
            </a: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2. Органы государственной власти и органы местного самоуправления, </a:t>
            </a:r>
            <a:r>
              <a:rPr lang="ru-RU" sz="2000" b="1" smtClean="0"/>
              <a:t>образовательные организации</a:t>
            </a:r>
            <a:r>
              <a:rPr lang="ru-RU" sz="2000" smtClean="0"/>
              <a:t> </a:t>
            </a:r>
            <a:r>
              <a:rPr lang="ru-RU" sz="2000" b="1" smtClean="0"/>
              <a:t>оказывают помощь </a:t>
            </a:r>
            <a:r>
              <a:rPr lang="ru-RU" sz="2000" smtClean="0"/>
              <a:t>родителям (законным представителям) несовершеннолетних обучающихся в воспитании детей, охране и укреплении их физического и психического здоровья, развитии индивидуальных способностей и необходимой коррекции нарушений их развития.</a:t>
            </a: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</p:txBody>
      </p:sp>
    </p:spTree>
    <p:custDataLst>
      <p:tags r:id="rId1"/>
    </p:custDataLst>
  </p:cSld>
  <p:clrMapOvr>
    <a:masterClrMapping/>
  </p:clrMapOvr>
  <p:transition advTm="42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>
          <a:xfrm>
            <a:off x="838200" y="228600"/>
            <a:ext cx="8124825" cy="6324600"/>
          </a:xfrm>
        </p:spPr>
        <p:txBody>
          <a:bodyPr lIns="182880" tIns="91440"/>
          <a:lstStyle/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3. Родители (законные представители) несовершеннолетних обучающихся </a:t>
            </a:r>
            <a:r>
              <a:rPr lang="ru-RU" sz="2400" b="1" u="sng" smtClean="0">
                <a:solidFill>
                  <a:srgbClr val="6600CC"/>
                </a:solidFill>
              </a:rPr>
              <a:t>имеют право:</a:t>
            </a:r>
            <a:endParaRPr lang="ru-RU" sz="2400" u="sng" smtClean="0">
              <a:solidFill>
                <a:srgbClr val="6600CC"/>
              </a:solidFill>
            </a:endParaRP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1) </a:t>
            </a:r>
            <a:r>
              <a:rPr lang="ru-RU" sz="2000" b="1" smtClean="0"/>
              <a:t>выбирать</a:t>
            </a:r>
            <a:r>
              <a:rPr lang="ru-RU" sz="2000" smtClean="0"/>
              <a:t> </a:t>
            </a:r>
            <a:r>
              <a:rPr lang="ru-RU" sz="2000" b="1" smtClean="0"/>
              <a:t>формы получения образования</a:t>
            </a:r>
            <a:r>
              <a:rPr lang="ru-RU" sz="2000" smtClean="0"/>
              <a:t> и формы обучения, </a:t>
            </a:r>
            <a:r>
              <a:rPr lang="ru-RU" sz="2000" b="1" smtClean="0"/>
              <a:t>организации</a:t>
            </a:r>
            <a:r>
              <a:rPr lang="ru-RU" sz="2000" smtClean="0"/>
              <a:t>, осуществляющие образовательную деятельность;</a:t>
            </a: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2) </a:t>
            </a:r>
            <a:r>
              <a:rPr lang="ru-RU" sz="2000" b="1" smtClean="0"/>
              <a:t>дать ребенку дошкольное, начальное общее, основное общее, среднее общее образование </a:t>
            </a:r>
            <a:r>
              <a:rPr lang="ru-RU" sz="2000" b="1" u="sng" smtClean="0"/>
              <a:t>в</a:t>
            </a:r>
            <a:r>
              <a:rPr lang="ru-RU" sz="2000" b="1" smtClean="0"/>
              <a:t> </a:t>
            </a:r>
            <a:r>
              <a:rPr lang="ru-RU" sz="2000" b="1" u="sng" smtClean="0"/>
              <a:t>семье.</a:t>
            </a:r>
            <a:r>
              <a:rPr lang="ru-RU" sz="2000" smtClean="0"/>
              <a:t> Ребенок, получающий образование в семье, по решению его родителей (законных представителей) с учетом его мнения на любом этапе обучения вправе продолжить образование в образовательной организации;</a:t>
            </a: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3) </a:t>
            </a:r>
            <a:r>
              <a:rPr lang="ru-RU" sz="2000" b="1" smtClean="0"/>
              <a:t>знакомиться с уставом организации,</a:t>
            </a:r>
            <a:r>
              <a:rPr lang="ru-RU" sz="2000" smtClean="0"/>
              <a:t> осуществляющей образовательную деятельность, лицензией на осуществление образовательной деятельности, со свидетельством о государственной аккредитации, с учебно-программной документацией и </a:t>
            </a:r>
            <a:r>
              <a:rPr lang="ru-RU" sz="2000" b="1" smtClean="0"/>
              <a:t>другими документами</a:t>
            </a:r>
            <a:r>
              <a:rPr lang="ru-RU" sz="2000" smtClean="0"/>
              <a:t>, регламентирующими организацию и осуществление образовательной деятельности;</a:t>
            </a: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</p:txBody>
      </p:sp>
    </p:spTree>
    <p:custDataLst>
      <p:tags r:id="rId1"/>
    </p:custDataLst>
  </p:cSld>
  <p:clrMapOvr>
    <a:masterClrMapping/>
  </p:clrMapOvr>
  <p:transition advTm="43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228600"/>
            <a:ext cx="8120063" cy="5715000"/>
          </a:xfrm>
        </p:spPr>
        <p:txBody>
          <a:bodyPr lIns="182880" tIns="91440"/>
          <a:lstStyle/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ru-RU" sz="2300" smtClean="0"/>
              <a:t>4) </a:t>
            </a:r>
            <a:r>
              <a:rPr lang="ru-RU" sz="2000" b="1" smtClean="0"/>
              <a:t>знакомиться с содержанием образования</a:t>
            </a:r>
            <a:r>
              <a:rPr lang="ru-RU" sz="2000" smtClean="0"/>
              <a:t>, используемыми методами обучения и воспитания, образовательными технологиями, а также с оценками успеваемости своих детей;</a:t>
            </a: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5) защищать права и законные интересы обучающихся;</a:t>
            </a: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6) получать информацию о всех видах планируемых обследований (психологических, психолого-педагогических) обучающихся, </a:t>
            </a:r>
            <a:r>
              <a:rPr lang="ru-RU" sz="2000" b="1" smtClean="0"/>
              <a:t>давать согласие на проведение таких обследований или участие в таких обследованиях</a:t>
            </a:r>
            <a:r>
              <a:rPr lang="ru-RU" sz="2000" smtClean="0"/>
              <a:t>, отказаться от их проведения или участия в них, получать информацию о результатах проведенных обследований обучающихся;</a:t>
            </a: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7</a:t>
            </a:r>
            <a:r>
              <a:rPr lang="ru-RU" sz="2000" b="1" smtClean="0"/>
              <a:t>) принимать участие в управлении </a:t>
            </a:r>
            <a:r>
              <a:rPr lang="ru-RU" sz="2000" smtClean="0"/>
              <a:t>организацией, осуществляющей образовательную деятельность, в форме, определяемой уставом этой организации;</a:t>
            </a: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8) </a:t>
            </a:r>
            <a:r>
              <a:rPr lang="ru-RU" sz="2000" b="1" smtClean="0"/>
              <a:t>присутствовать при обследовании детей</a:t>
            </a:r>
            <a:r>
              <a:rPr lang="ru-RU" sz="2000" smtClean="0"/>
              <a:t> психолого-медико-педагогической комиссией, обсуждении результатов обследования и рекомендаций, полученных по результатам обследования</a:t>
            </a:r>
            <a:r>
              <a:rPr lang="ru-RU" sz="2000" b="1" smtClean="0"/>
              <a:t>, высказывать свое мнение </a:t>
            </a:r>
            <a:r>
              <a:rPr lang="ru-RU" sz="2000" smtClean="0"/>
              <a:t>относительно предлагаемых условий для организации обучения и воспитания детей.</a:t>
            </a:r>
          </a:p>
        </p:txBody>
      </p:sp>
    </p:spTree>
    <p:custDataLst>
      <p:tags r:id="rId1"/>
    </p:custDataLst>
  </p:cSld>
  <p:clrMapOvr>
    <a:masterClrMapping/>
  </p:clrMapOvr>
  <p:transition advTm="44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503238" y="152400"/>
            <a:ext cx="8531225" cy="6324600"/>
          </a:xfrm>
        </p:spPr>
        <p:txBody>
          <a:bodyPr lIns="182880" tIns="91440"/>
          <a:lstStyle/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ru-RU" sz="2200" smtClean="0"/>
              <a:t>4. Родители (законные представители) несовершеннолетних обучающихся</a:t>
            </a:r>
            <a:r>
              <a:rPr lang="ru-RU" sz="2200" u="sng" smtClean="0">
                <a:solidFill>
                  <a:srgbClr val="FF0000"/>
                </a:solidFill>
              </a:rPr>
              <a:t> </a:t>
            </a:r>
            <a:r>
              <a:rPr lang="ru-RU" sz="2200" b="1" u="sng" smtClean="0">
                <a:solidFill>
                  <a:srgbClr val="FF0000"/>
                </a:solidFill>
              </a:rPr>
              <a:t>обязаны</a:t>
            </a:r>
            <a:r>
              <a:rPr lang="ru-RU" sz="2200" b="1" smtClean="0"/>
              <a:t>:</a:t>
            </a:r>
            <a:endParaRPr lang="ru-RU" sz="2200" smtClean="0"/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ru-RU" sz="2200" smtClean="0"/>
              <a:t>1) </a:t>
            </a:r>
            <a:r>
              <a:rPr lang="ru-RU" sz="2000" b="1" smtClean="0"/>
              <a:t>обеспечить получение детьми общего образования;</a:t>
            </a: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2) </a:t>
            </a:r>
            <a:r>
              <a:rPr lang="ru-RU" sz="2000" b="1" smtClean="0"/>
              <a:t>соблюдать правила внутреннего распорядка организации</a:t>
            </a:r>
            <a:r>
              <a:rPr lang="ru-RU" sz="2000" smtClean="0"/>
              <a:t>, осуществляющей образовательную деятельность, правила проживания обучающихся в интернатах, требования локальных нормативных актов, которые устанавливают </a:t>
            </a:r>
            <a:r>
              <a:rPr lang="ru-RU" sz="2000" b="1" smtClean="0"/>
              <a:t>режим занятий</a:t>
            </a:r>
            <a:r>
              <a:rPr lang="ru-RU" sz="2000" smtClean="0"/>
              <a:t> обучающихся, порядок регламентации образовательных отношений между образовательной организацией и обучающимися и (или) их родителями (законными представителями) и оформления возникновения, приостановления и прекращения этих отношений;</a:t>
            </a: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3) </a:t>
            </a:r>
            <a:r>
              <a:rPr lang="ru-RU" sz="2000" b="1" smtClean="0"/>
              <a:t>уважать честь и достоинство</a:t>
            </a:r>
            <a:r>
              <a:rPr lang="ru-RU" sz="2000" smtClean="0"/>
              <a:t> </a:t>
            </a:r>
            <a:r>
              <a:rPr lang="ru-RU" sz="2000" b="1" smtClean="0"/>
              <a:t>обучающихся</a:t>
            </a:r>
            <a:r>
              <a:rPr lang="ru-RU" sz="2000" smtClean="0"/>
              <a:t> и </a:t>
            </a:r>
            <a:r>
              <a:rPr lang="ru-RU" sz="2000" b="1" smtClean="0"/>
              <a:t>работников</a:t>
            </a:r>
            <a:r>
              <a:rPr lang="ru-RU" sz="2000" smtClean="0"/>
              <a:t> организации, осуществляющей образовательную деятельность.</a:t>
            </a:r>
          </a:p>
          <a:p>
            <a:pPr marL="265113" indent="-265113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6. </a:t>
            </a:r>
            <a:r>
              <a:rPr lang="ru-RU" sz="2000" b="1" smtClean="0"/>
              <a:t>За неисполнение или ненадлежащее исполнение обязанностей</a:t>
            </a:r>
            <a:r>
              <a:rPr lang="ru-RU" sz="2000" smtClean="0"/>
              <a:t>, установленных настоящим Федеральным законом и иными федеральными законами, родители (законные представители) несовершеннолетних обучающихся </a:t>
            </a:r>
            <a:r>
              <a:rPr lang="ru-RU" sz="2000" b="1" smtClean="0"/>
              <a:t>несут ответственность</a:t>
            </a:r>
            <a:r>
              <a:rPr lang="ru-RU" sz="2000" smtClean="0"/>
              <a:t>, предусмотренную законодательством Российской Федерации.</a:t>
            </a:r>
          </a:p>
        </p:txBody>
      </p:sp>
    </p:spTree>
    <p:custDataLst>
      <p:tags r:id="rId1"/>
    </p:custDataLst>
  </p:cSld>
  <p:clrMapOvr>
    <a:masterClrMapping/>
  </p:clrMapOvr>
  <p:transition advTm="38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Arial" charset="0"/>
              </a:rPr>
              <a:t>Основные положения: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Основную </a:t>
            </a:r>
            <a:r>
              <a:rPr lang="ru-RU" b="1" u="sng" smtClean="0">
                <a:latin typeface="Arial" charset="0"/>
              </a:rPr>
              <a:t>ответственность</a:t>
            </a:r>
            <a:r>
              <a:rPr lang="ru-RU" smtClean="0">
                <a:latin typeface="Arial" charset="0"/>
              </a:rPr>
              <a:t> за образование ребенка несут </a:t>
            </a:r>
            <a:r>
              <a:rPr lang="ru-RU" b="1" u="sng" smtClean="0">
                <a:latin typeface="Arial" charset="0"/>
              </a:rPr>
              <a:t>родители;</a:t>
            </a:r>
          </a:p>
          <a:p>
            <a:pPr eaLnBrk="1" hangingPunct="1"/>
            <a:r>
              <a:rPr lang="ru-RU" smtClean="0">
                <a:latin typeface="Arial" charset="0"/>
              </a:rPr>
              <a:t>На законодательной основе закреплено: </a:t>
            </a:r>
            <a:r>
              <a:rPr lang="ru-RU" b="1" u="sng" smtClean="0">
                <a:latin typeface="Arial" charset="0"/>
              </a:rPr>
              <a:t>обязательное</a:t>
            </a:r>
            <a:r>
              <a:rPr lang="ru-RU" smtClean="0">
                <a:latin typeface="Arial" charset="0"/>
              </a:rPr>
              <a:t> участие родителей в образовании ребенка.</a:t>
            </a:r>
          </a:p>
        </p:txBody>
      </p:sp>
    </p:spTree>
  </p:cSld>
  <p:clrMapOvr>
    <a:masterClrMapping/>
  </p:clrMapOvr>
  <p:transition advTm="1042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Основные принципы ДО (ФГОС)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u="sng" smtClean="0"/>
              <a:t>Содействие и сотрудничество детей и взрослых</a:t>
            </a:r>
            <a:r>
              <a:rPr lang="ru-RU" smtClean="0"/>
              <a:t>, признание ребенка полноценным участником образовательного процесса;</a:t>
            </a:r>
          </a:p>
          <a:p>
            <a:pPr eaLnBrk="1" hangingPunct="1"/>
            <a:r>
              <a:rPr lang="ru-RU" u="sng" smtClean="0"/>
              <a:t>Поддержка инициативы</a:t>
            </a:r>
            <a:r>
              <a:rPr lang="ru-RU" smtClean="0"/>
              <a:t> детей в различных видах деятельности;</a:t>
            </a:r>
          </a:p>
          <a:p>
            <a:pPr eaLnBrk="1" hangingPunct="1"/>
            <a:r>
              <a:rPr lang="ru-RU" b="1" u="sng" smtClean="0"/>
              <a:t>Сотрудничество с семьей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ransition advTm="1548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smtClean="0"/>
              <a:t>Позитивные установки ФГОС ДО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4294967295"/>
          </p:nvPr>
        </p:nvSpPr>
        <p:spPr>
          <a:xfrm>
            <a:off x="457200" y="2205038"/>
            <a:ext cx="8229600" cy="3851275"/>
          </a:xfrm>
        </p:spPr>
        <p:txBody>
          <a:bodyPr/>
          <a:lstStyle/>
          <a:p>
            <a:pPr eaLnBrk="1" hangingPunct="1"/>
            <a:r>
              <a:rPr lang="ru-RU" smtClean="0"/>
              <a:t>Замена позиции «образование вместо семьи» на позицию «образование вместе с семьёй»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B9176CF-114B-4C52-9989-0937316CC8EA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Tm="8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584200"/>
            <a:ext cx="8243888" cy="1314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smtClean="0"/>
              <a:t>Условия, необходимые для создания </a:t>
            </a:r>
            <a:r>
              <a:rPr lang="ru-RU" sz="2800" b="1" smtClean="0"/>
              <a:t>социальной ситуации развития</a:t>
            </a:r>
            <a:r>
              <a:rPr lang="ru-RU" sz="2800" smtClean="0"/>
              <a:t> детей, соответствующей специфике дошкольного возраста, предполагают:</a:t>
            </a:r>
            <a:r>
              <a:rPr lang="ru-RU" sz="400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97088"/>
            <a:ext cx="8229600" cy="3959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взаимодействие с родителями (законными представителями) по вопросам образования ребенка, </a:t>
            </a:r>
            <a:r>
              <a:rPr lang="ru-RU" sz="2800" b="1" u="sng" smtClean="0"/>
              <a:t>непосредственного вовлечения их в образовательную деятельность</a:t>
            </a:r>
            <a:r>
              <a:rPr lang="ru-RU" sz="2800" smtClean="0"/>
              <a:t>, в том числе </a:t>
            </a:r>
            <a:r>
              <a:rPr lang="ru-RU" sz="2800" b="1" u="sng" smtClean="0"/>
              <a:t>посредством создания образовательных проектов</a:t>
            </a:r>
            <a:r>
              <a:rPr lang="ru-RU" sz="2800" smtClean="0"/>
              <a:t> совместно с семьей на основе выявления потребностей и поддержки образовательных инициатив семьи. </a:t>
            </a:r>
          </a:p>
        </p:txBody>
      </p:sp>
    </p:spTree>
  </p:cSld>
  <p:clrMapOvr>
    <a:masterClrMapping/>
  </p:clrMapOvr>
  <p:transition advTm="1932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9.uploads.ru/t/Dh5jg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996952"/>
            <a:ext cx="8820472" cy="182633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БОЛЬШОЕ 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83356878_large_oillica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94112" y="4767168"/>
            <a:ext cx="2141984" cy="2141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1823949"/>
      </p:ext>
    </p:extLst>
  </p:cSld>
  <p:clrMapOvr>
    <a:masterClrMapping/>
  </p:clrMapOvr>
  <p:transition advTm="410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0378" y="1628800"/>
            <a:ext cx="8229600" cy="2954351"/>
          </a:xfrm>
          <a:solidFill>
            <a:schemeClr val="bg1"/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  <p:pic>
        <p:nvPicPr>
          <p:cNvPr id="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704" y="4592032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Утвержден приказом Министерства образования и науки Российской Федерации</a:t>
            </a:r>
            <a:br>
              <a:rPr lang="ru-RU" sz="2000" b="1" dirty="0"/>
            </a:br>
            <a:r>
              <a:rPr lang="ru-RU" sz="2000" b="1" dirty="0"/>
              <a:t>от 17 октября 2013 г. № 1155</a:t>
            </a:r>
            <a:endParaRPr lang="ru-RU" sz="2000" dirty="0"/>
          </a:p>
        </p:txBody>
      </p:sp>
    </p:spTree>
  </p:cSld>
  <p:clrMapOvr>
    <a:masterClrMapping/>
  </p:clrMapOvr>
  <p:transition advTm="1515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304" y="148478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b="1" dirty="0"/>
              <a:t>Стандарт разработан на основе Конституции РФ и законодательства РФ с учётом Конвенции ООН о правах ребёнка…</a:t>
            </a:r>
          </a:p>
        </p:txBody>
      </p:sp>
      <p:pic>
        <p:nvPicPr>
          <p:cNvPr id="6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72344588"/>
      </p:ext>
    </p:extLst>
  </p:cSld>
  <p:clrMapOvr>
    <a:masterClrMapping/>
  </p:clrMapOvr>
  <p:transition advTm="914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484783"/>
            <a:ext cx="8892480" cy="4893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/>
              <a:t>Стандарт  направлен на достижение следующих </a:t>
            </a:r>
            <a:r>
              <a:rPr lang="ru-RU" sz="2400" b="1" dirty="0">
                <a:solidFill>
                  <a:srgbClr val="FF0000"/>
                </a:solidFill>
              </a:rPr>
              <a:t>целей: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b="1" dirty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2400" b="1" dirty="0"/>
              <a:t>обеспечение государством равенства возможностей для каждого ребёнка в получении качественного дошкольного </a:t>
            </a:r>
            <a:r>
              <a:rPr lang="ru-RU" sz="2400" b="1" dirty="0" smtClean="0"/>
              <a:t>образования;</a:t>
            </a:r>
          </a:p>
          <a:p>
            <a:pPr lvl="0" algn="just"/>
            <a:r>
              <a:rPr lang="ru-RU" sz="2400" b="1" dirty="0" smtClean="0"/>
              <a:t>2. обеспечение </a:t>
            </a:r>
            <a:r>
              <a:rPr lang="ru-RU" sz="2400" b="1" dirty="0"/>
              <a:t>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2400" b="1" dirty="0" smtClean="0"/>
              <a:t>3. сохранение </a:t>
            </a:r>
            <a:r>
              <a:rPr lang="ru-RU" sz="2400" b="1" dirty="0"/>
              <a:t>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  <p:pic>
        <p:nvPicPr>
          <p:cNvPr id="4" name="Picture 11" descr="F:\Адаптация\ребе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39093"/>
            <a:ext cx="1672064" cy="1300360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995982854"/>
      </p:ext>
    </p:extLst>
  </p:cSld>
  <p:clrMapOvr>
    <a:masterClrMapping/>
  </p:clrMapOvr>
  <p:transition advTm="30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1680" y="192022"/>
            <a:ext cx="745232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ОСНОВНЫЕ НАПРАВЛЕНИЯ РАЗВИТИЯ ДЕТЕЙ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http://s8.uploads.ru/t/4RoBN.png">
            <a:hlinkClick r:id="rId2" tgtFrame="&quot;_blank&quot;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265" r="44444"/>
          <a:stretch/>
        </p:blipFill>
        <p:spPr bwMode="auto">
          <a:xfrm>
            <a:off x="121033" y="158686"/>
            <a:ext cx="1616968" cy="1638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Рисунок 3" descr="http://s8.uploads.ru/t/2Yv6c.png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78"/>
          <a:stretch/>
        </p:blipFill>
        <p:spPr bwMode="auto">
          <a:xfrm>
            <a:off x="-14947" y="2812205"/>
            <a:ext cx="1157923" cy="3268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 descr="http://s8.uploads.ru/t/inYs6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49746"/>
            <a:ext cx="1470676" cy="16053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16"/>
          <p:cNvSpPr/>
          <p:nvPr/>
        </p:nvSpPr>
        <p:spPr>
          <a:xfrm>
            <a:off x="1428752" y="977839"/>
            <a:ext cx="2065345" cy="18874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2564" y="1450293"/>
            <a:ext cx="192882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Физическое развитие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44808" y="977839"/>
            <a:ext cx="2119715" cy="19656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74613" y="1568872"/>
            <a:ext cx="2736304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Социально-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коммуникативное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развитие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0556" y="2076704"/>
            <a:ext cx="2401904" cy="23379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 descr="http://s9.uploads.ru/t/GhH8J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170993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вал 16"/>
          <p:cNvSpPr/>
          <p:nvPr/>
        </p:nvSpPr>
        <p:spPr>
          <a:xfrm>
            <a:off x="1142976" y="3428999"/>
            <a:ext cx="2215364" cy="20721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9"/>
          <p:cNvSpPr/>
          <p:nvPr/>
        </p:nvSpPr>
        <p:spPr>
          <a:xfrm>
            <a:off x="929517" y="3880426"/>
            <a:ext cx="2494060" cy="1138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Художественно-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эстетическое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50582" y="3325749"/>
            <a:ext cx="2309084" cy="216062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7823" y="3894147"/>
            <a:ext cx="261460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Познавательное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44909" y="4725144"/>
            <a:ext cx="2207550" cy="2007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4097" y="5249747"/>
            <a:ext cx="214630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Речевое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003810"/>
      </p:ext>
    </p:extLst>
  </p:cSld>
  <p:clrMapOvr>
    <a:masterClrMapping/>
  </p:clrMapOvr>
  <p:transition advTm="15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Рисунок 2" descr="http://s8.uploads.ru/t/2Yv6c.png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78"/>
          <a:stretch/>
        </p:blipFill>
        <p:spPr bwMode="auto">
          <a:xfrm>
            <a:off x="125372" y="2060848"/>
            <a:ext cx="1710324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Рисунок 3" descr="http://s9.uploads.ru/t/Awgqy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96" y="4941168"/>
            <a:ext cx="2794620" cy="1719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1214422"/>
            <a:ext cx="8229600" cy="107157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800" dirty="0" smtClean="0"/>
              <a:t> </a:t>
            </a:r>
            <a:r>
              <a:rPr lang="ru-RU" sz="2600" b="1" dirty="0" smtClean="0"/>
              <a:t>Требования к результатам освоения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2600" b="1" dirty="0" smtClean="0"/>
              <a:t>образовательной программы дошкольного образования</a:t>
            </a:r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3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52" y="2274838"/>
            <a:ext cx="72866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 Требования Стандарта к результатам освоения Программы представлены в виде </a:t>
            </a:r>
            <a:r>
              <a:rPr lang="ru-RU" sz="2000" b="1" dirty="0">
                <a:solidFill>
                  <a:srgbClr val="FF0000"/>
                </a:solidFill>
              </a:rPr>
              <a:t>целевых ориентиров дошкольного образования</a:t>
            </a:r>
            <a:r>
              <a:rPr lang="ru-RU" sz="2000" b="1" dirty="0"/>
              <a:t>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b="1" dirty="0" smtClean="0"/>
              <a:t>Целевые </a:t>
            </a:r>
            <a:r>
              <a:rPr lang="ru-RU" sz="2000" b="1" dirty="0"/>
              <a:t>ориентиры не подлежат непосредственной оценке и не являются основанием для их формального сравнения с реальными достижениями детей. </a:t>
            </a:r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428436717"/>
      </p:ext>
    </p:extLst>
  </p:cSld>
  <p:clrMapOvr>
    <a:masterClrMapping/>
  </p:clrMapOvr>
  <p:transition advTm="4851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358775" y="2205038"/>
            <a:ext cx="8497888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ВОВЛЕЧЕНИЕ РОДИТЕЛЕЙ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 ПАРТНЕРСКОЕ ВЗАИМОДЕЙСТВИЕ С ДЕТЬМИ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 УСЛОВИЯХ ВВЕДЕНИЯ ФГОС ДО</a:t>
            </a:r>
          </a:p>
        </p:txBody>
      </p:sp>
      <p:sp>
        <p:nvSpPr>
          <p:cNvPr id="307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12200" y="6453188"/>
            <a:ext cx="431800" cy="40481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8" name="Picture 13" descr="00c88f556569e64ec05a550432ee0bb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343400"/>
            <a:ext cx="321945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84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76263" y="1016000"/>
            <a:ext cx="7956550" cy="5175250"/>
          </a:xfrm>
          <a:solidFill>
            <a:srgbClr val="99CCFF">
              <a:alpha val="39999"/>
            </a:srgbClr>
          </a:solidFill>
          <a:ln w="28575">
            <a:solidFill>
              <a:schemeClr val="tx1"/>
            </a:solidFill>
          </a:ln>
        </p:spPr>
        <p:txBody>
          <a:bodyPr anchor="ctr" anchorCtr="1"/>
          <a:lstStyle/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ru-RU" b="1" u="sng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igh Tower Text" pitchFamily="18" charset="0"/>
              </a:rPr>
              <a:t>Цели: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  <a:defRPr/>
            </a:pPr>
            <a:endParaRPr lang="ru-RU" b="1" u="sng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igh Tower Text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400" smtClean="0"/>
              <a:t>Способствовать формированию целостного представления об особенностях взаимодействия с семьями воспитанников в современных условиях.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ru-RU" sz="240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ru-RU" sz="2400" smtClean="0"/>
              <a:t>Осуществить коллективное продуцирование идей по выявлению причин трудностей взаимодействия педагогов и родителей, путей решения выявленных проблем.</a:t>
            </a:r>
          </a:p>
        </p:txBody>
      </p:sp>
      <p:pic>
        <p:nvPicPr>
          <p:cNvPr id="4099" name="Picture 8" descr="00c88f556569e64ec05a550432ee0bb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6575" y="333375"/>
            <a:ext cx="321945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89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873125"/>
            <a:ext cx="84772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latin typeface="Arial" charset="0"/>
              </a:rPr>
              <a:t>Нормативно-правовое обеспечение введения</a:t>
            </a:r>
            <a:br>
              <a:rPr lang="ru-RU" sz="4000" b="1" smtClean="0">
                <a:latin typeface="Arial" charset="0"/>
              </a:rPr>
            </a:br>
            <a:r>
              <a:rPr lang="ru-RU" sz="4000" b="1" smtClean="0">
                <a:latin typeface="Arial" charset="0"/>
              </a:rPr>
              <a:t> ФГОС ДО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133600"/>
            <a:ext cx="77152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Конвенция о правах ребенка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Декларация о правах ребенка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Конституция Российской Федерации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Семейный кодекс РФ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Закон об основных гарантиях прав ребенка в РФ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Arial" charset="0"/>
              </a:rPr>
              <a:t>Федеральный закон «Об образовании в РФ» № 273-ФЗ</a:t>
            </a:r>
          </a:p>
        </p:txBody>
      </p:sp>
    </p:spTree>
  </p:cSld>
  <p:clrMapOvr>
    <a:masterClrMapping/>
  </p:clrMapOvr>
  <p:transition advTm="1725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5|7.8|1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5|7.2|1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8|8.3|15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7|3.3|10|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874</Words>
  <Application>Microsoft Office PowerPoint</Application>
  <PresentationFormat>Экран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Изучаем ФГОС  дошкольного  образования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Нормативно-правовое обеспечение введения  ФГОС ДО</vt:lpstr>
      <vt:lpstr>Слайд 10</vt:lpstr>
      <vt:lpstr>Слайд 11</vt:lpstr>
      <vt:lpstr>Слайд 12</vt:lpstr>
      <vt:lpstr>Слайд 13</vt:lpstr>
      <vt:lpstr>Основные положения:</vt:lpstr>
      <vt:lpstr>Основные принципы ДО (ФГОС)</vt:lpstr>
      <vt:lpstr>Позитивные установки ФГОС ДО</vt:lpstr>
      <vt:lpstr>Условия, необходимые для создания социальной ситуации развития детей, соответствующей специфике дошкольного возраста, предполагают: 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Золушка</cp:lastModifiedBy>
  <cp:revision>107</cp:revision>
  <dcterms:created xsi:type="dcterms:W3CDTF">2013-12-02T16:12:05Z</dcterms:created>
  <dcterms:modified xsi:type="dcterms:W3CDTF">2014-10-29T10:38:03Z</dcterms:modified>
</cp:coreProperties>
</file>